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71" r:id="rId4"/>
    <p:sldId id="266" r:id="rId5"/>
    <p:sldId id="267" r:id="rId6"/>
    <p:sldId id="272" r:id="rId7"/>
    <p:sldId id="270" r:id="rId8"/>
    <p:sldId id="268" r:id="rId9"/>
    <p:sldId id="26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ynamo Medium" panose="020B0604020202020204" charset="0"/>
      <p:regular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  <p:embeddedFont>
      <p:font typeface="Source Sans Pro Bold" panose="020B0703030403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6D3"/>
    <a:srgbClr val="3275C5"/>
    <a:srgbClr val="64C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78" y="7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4B42D-D73E-4F39-AF97-88C7B465A3E6}" type="datetimeFigureOut">
              <a:rPr lang="de-CH" smtClean="0"/>
              <a:t>25.04.2024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BBFEC-652A-40E2-A647-91063DF8DD8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57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BBFEC-652A-40E2-A647-91063DF8DD8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060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DBDEE1"/>
                </a:solidFill>
                <a:effectLst/>
                <a:latin typeface="inherit"/>
              </a:rPr>
              <a:t>opted for a different solution based on the limitations and complexity which GPS tracking introduces.</a:t>
            </a:r>
          </a:p>
          <a:p>
            <a:pPr lvl="1" algn="l" fontAlgn="base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DBDEE1"/>
                </a:solidFill>
                <a:effectLst/>
                <a:latin typeface="inherit"/>
              </a:rPr>
              <a:t>Privacy issue</a:t>
            </a:r>
          </a:p>
          <a:p>
            <a:pPr lvl="1" algn="l" fontAlgn="base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DBDEE1"/>
                </a:solidFill>
                <a:effectLst/>
                <a:latin typeface="inherit"/>
              </a:rPr>
              <a:t>GPS accuracy - bad weather, high buildings, indoors</a:t>
            </a:r>
          </a:p>
          <a:p>
            <a:pPr lvl="1" algn="l" fontAlgn="base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DBDEE1"/>
                </a:solidFill>
                <a:effectLst/>
                <a:latin typeface="inherit"/>
              </a:rPr>
              <a:t>Bad user experience</a:t>
            </a:r>
            <a:endParaRPr lang="en-GB" b="0" i="0" dirty="0">
              <a:solidFill>
                <a:srgbClr val="DBDEE1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DBDEE1"/>
                </a:solidFill>
                <a:effectLst/>
                <a:latin typeface="inherit"/>
              </a:rPr>
              <a:t>Another source of revenue could be achieved by partnering with other businesses and strategically placing the QR codes</a:t>
            </a:r>
            <a:endParaRPr lang="en-GB" b="0" i="0" dirty="0">
              <a:solidFill>
                <a:srgbClr val="DBDEE1"/>
              </a:solidFill>
              <a:effectLst/>
              <a:latin typeface="inheri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1EF29-CB09-C347-9E20-926C69B385BA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2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BBFEC-652A-40E2-A647-91063DF8DD8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644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BBFEC-652A-40E2-A647-91063DF8DD8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455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BBFEC-652A-40E2-A647-91063DF8DD8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2126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BDEE1"/>
                </a:solidFill>
                <a:effectLst/>
                <a:latin typeface="inherit"/>
              </a:rPr>
              <a:t>Improve edge case - the customer does not check out - (un)</a:t>
            </a:r>
            <a:r>
              <a:rPr lang="en-GB" b="0" i="0" dirty="0" err="1">
                <a:solidFill>
                  <a:srgbClr val="DBDEE1"/>
                </a:solidFill>
                <a:effectLst/>
                <a:latin typeface="inherit"/>
              </a:rPr>
              <a:t>intentionallyclose</a:t>
            </a:r>
            <a:r>
              <a:rPr lang="en-GB" b="0" i="0" dirty="0">
                <a:solidFill>
                  <a:srgbClr val="DBDEE1"/>
                </a:solidFill>
                <a:effectLst/>
                <a:latin typeface="inherit"/>
              </a:rPr>
              <a:t> the contract after period of time (if no complaint was raised) (pay the amount for the users that have checked out)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BDEE1"/>
                </a:solidFill>
                <a:effectLst/>
                <a:latin typeface="inherit"/>
              </a:rPr>
              <a:t>Transferring funds directly between the customer and the local guide(no need for funding the contract, just receiving the fees)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spc="8" dirty="0">
                <a:solidFill>
                  <a:srgbClr val="3275C5"/>
                </a:solidFill>
                <a:latin typeface="Source Sans Pro"/>
              </a:rPr>
              <a:t>Auto-close contract after set time if customers don't check out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DBDEE1"/>
              </a:solidFill>
              <a:effectLst/>
              <a:latin typeface="inheri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1EF29-CB09-C347-9E20-926C69B385BA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88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3.mov"/><Relationship Id="rId7" Type="http://schemas.openxmlformats.org/officeDocument/2006/relationships/image" Target="../media/image2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ov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sv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37.svg"/><Relationship Id="rId4" Type="http://schemas.openxmlformats.org/officeDocument/2006/relationships/image" Target="../media/image16.sv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448197" y="2398023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0"/>
                </a:moveTo>
                <a:lnTo>
                  <a:pt x="10522734" y="0"/>
                </a:lnTo>
                <a:lnTo>
                  <a:pt x="10522734" y="5490954"/>
                </a:lnTo>
                <a:lnTo>
                  <a:pt x="0" y="5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202442" y="8698346"/>
            <a:ext cx="7009358" cy="1398154"/>
            <a:chOff x="0" y="0"/>
            <a:chExt cx="9345810" cy="186420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345810" cy="1546271"/>
              <a:chOff x="0" y="0"/>
              <a:chExt cx="1250766" cy="206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844" y="0"/>
                <a:ext cx="1213078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13078" h="206940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451974" y="1170495"/>
              <a:ext cx="4192850" cy="693710"/>
              <a:chOff x="0" y="0"/>
              <a:chExt cx="1250766" cy="206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2107" y="0"/>
                <a:ext cx="1206553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06553" h="206940">
                    <a:moveTo>
                      <a:pt x="221454" y="0"/>
                    </a:moveTo>
                    <a:lnTo>
                      <a:pt x="1188298" y="0"/>
                    </a:lnTo>
                    <a:cubicBezTo>
                      <a:pt x="1195119" y="0"/>
                      <a:pt x="1201274" y="4093"/>
                      <a:pt x="1203913" y="10382"/>
                    </a:cubicBezTo>
                    <a:cubicBezTo>
                      <a:pt x="1206552" y="16672"/>
                      <a:pt x="1205160" y="23932"/>
                      <a:pt x="1200381" y="28799"/>
                    </a:cubicBezTo>
                    <a:lnTo>
                      <a:pt x="1053737" y="178141"/>
                    </a:lnTo>
                    <a:cubicBezTo>
                      <a:pt x="1035649" y="196563"/>
                      <a:pt x="1010915" y="206940"/>
                      <a:pt x="985098" y="206940"/>
                    </a:cubicBezTo>
                    <a:lnTo>
                      <a:pt x="18254" y="206940"/>
                    </a:lnTo>
                    <a:cubicBezTo>
                      <a:pt x="11433" y="206940"/>
                      <a:pt x="5278" y="202848"/>
                      <a:pt x="2639" y="196558"/>
                    </a:cubicBezTo>
                    <a:cubicBezTo>
                      <a:pt x="0" y="190268"/>
                      <a:pt x="1392" y="183008"/>
                      <a:pt x="6171" y="178141"/>
                    </a:cubicBezTo>
                    <a:lnTo>
                      <a:pt x="152815" y="28799"/>
                    </a:lnTo>
                    <a:cubicBezTo>
                      <a:pt x="170903" y="10377"/>
                      <a:pt x="195637" y="0"/>
                      <a:pt x="221454" y="0"/>
                    </a:cubicBezTo>
                    <a:close/>
                  </a:path>
                </a:pathLst>
              </a:custGeom>
              <a:solidFill>
                <a:srgbClr val="64CA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8909240" y="1005824"/>
            <a:ext cx="4593733" cy="45937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2498" tIns="52498" rIns="52498" bIns="52498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219756" y="3703755"/>
            <a:ext cx="700450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3275C5"/>
                </a:solidFill>
                <a:latin typeface="Source Sans Pro Bold"/>
              </a:rPr>
              <a:t>Challenge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0004" y="4639986"/>
            <a:ext cx="11800796" cy="2047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799"/>
              </a:lnSpc>
            </a:pPr>
            <a:r>
              <a:rPr lang="en-US" sz="11999" spc="47" dirty="0" err="1">
                <a:solidFill>
                  <a:srgbClr val="56AAF0"/>
                </a:solidFill>
                <a:latin typeface="Dynamo Medium"/>
              </a:rPr>
              <a:t>Alpitour</a:t>
            </a:r>
            <a:r>
              <a:rPr lang="en-US" sz="11999" spc="47" dirty="0">
                <a:solidFill>
                  <a:srgbClr val="56AAF0"/>
                </a:solidFill>
                <a:latin typeface="Dynamo Medium"/>
              </a:rPr>
              <a:t> World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90976" y="8060873"/>
            <a:ext cx="2752431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0"/>
              </a:lnSpc>
            </a:pPr>
            <a:r>
              <a:rPr lang="en-US" sz="3000">
                <a:solidFill>
                  <a:srgbClr val="64CAF4"/>
                </a:solidFill>
                <a:latin typeface="Dynamo"/>
              </a:rPr>
              <a:t>Presented by: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90976" y="8885466"/>
            <a:ext cx="4622964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0"/>
              </a:lnSpc>
            </a:pPr>
            <a:r>
              <a:rPr lang="en-US" sz="5000" dirty="0">
                <a:solidFill>
                  <a:srgbClr val="FCFEFF"/>
                </a:solidFill>
                <a:latin typeface="Source Sans Pro Bold"/>
              </a:rPr>
              <a:t>Block Shackle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028700" y="2601877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5283122" y="4992060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2"/>
                </a:moveTo>
                <a:lnTo>
                  <a:pt x="0" y="1894822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9087014" y="2688875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3341436" y="4987325"/>
            <a:ext cx="3917864" cy="1894821"/>
          </a:xfrm>
          <a:custGeom>
            <a:avLst/>
            <a:gdLst/>
            <a:ahLst/>
            <a:cxnLst/>
            <a:rect l="l" t="t" r="r" b="b"/>
            <a:pathLst>
              <a:path w="3917864" h="1894821">
                <a:moveTo>
                  <a:pt x="3917864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63075" y="719455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733800" y="866775"/>
            <a:ext cx="10060192" cy="1365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56AAF0"/>
                </a:solidFill>
                <a:latin typeface="Dynamo"/>
              </a:rPr>
              <a:t>Challenges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68454" y="3587387"/>
            <a:ext cx="2363810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 dirty="0">
                <a:solidFill>
                  <a:srgbClr val="FCFEFF"/>
                </a:solidFill>
                <a:latin typeface="Dynamo"/>
              </a:rPr>
              <a:t>Bank 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70501" y="6001380"/>
            <a:ext cx="2363810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 dirty="0">
                <a:solidFill>
                  <a:srgbClr val="FCFEFF"/>
                </a:solidFill>
                <a:latin typeface="Dynamo"/>
              </a:rPr>
              <a:t>Currency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71177" y="3674386"/>
            <a:ext cx="2363810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 dirty="0">
                <a:solidFill>
                  <a:srgbClr val="FCFEFF"/>
                </a:solidFill>
                <a:latin typeface="Dynamo"/>
              </a:rPr>
              <a:t>Customer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95490" y="5925211"/>
            <a:ext cx="2176712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 dirty="0">
                <a:solidFill>
                  <a:srgbClr val="FCFEFF"/>
                </a:solidFill>
                <a:latin typeface="Dynamo"/>
              </a:rPr>
              <a:t>Payment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37527" y="4770771"/>
            <a:ext cx="2618537" cy="69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Limited or lack of banking services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34368" y="7151660"/>
            <a:ext cx="2618537" cy="105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Need for currency exchange due to diverse currencies in use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98216" y="7146925"/>
            <a:ext cx="2618537" cy="141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Payment to the local guide based on the actual number of customers.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62566" y="4836543"/>
            <a:ext cx="2618537" cy="105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No means of validating customer participation in the tour</a:t>
            </a:r>
          </a:p>
        </p:txBody>
      </p:sp>
      <p:sp>
        <p:nvSpPr>
          <p:cNvPr id="20" name="Freeform 20"/>
          <p:cNvSpPr/>
          <p:nvPr/>
        </p:nvSpPr>
        <p:spPr>
          <a:xfrm flipH="1" flipV="1">
            <a:off x="12866828" y="-976689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63057" y="0"/>
                </a:lnTo>
                <a:lnTo>
                  <a:pt x="5863057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1" name="Grafik 20" descr="Bank mit einfarbiger Füllung">
            <a:extLst>
              <a:ext uri="{FF2B5EF4-FFF2-40B4-BE49-F238E27FC236}">
                <a16:creationId xmlns:a16="http://schemas.microsoft.com/office/drawing/2014/main" id="{288B627F-0D97-4126-9399-41A5CDEE4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1335" y="2909107"/>
            <a:ext cx="1082487" cy="1082487"/>
          </a:xfrm>
          <a:prstGeom prst="rect">
            <a:avLst/>
          </a:prstGeom>
        </p:spPr>
      </p:pic>
      <p:pic>
        <p:nvPicPr>
          <p:cNvPr id="24" name="Grafik 23" descr="Dollar mit einfarbiger Füllung">
            <a:extLst>
              <a:ext uri="{FF2B5EF4-FFF2-40B4-BE49-F238E27FC236}">
                <a16:creationId xmlns:a16="http://schemas.microsoft.com/office/drawing/2014/main" id="{C220FDF9-391D-4F90-8F93-EB9BF21F7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0425" y="5421178"/>
            <a:ext cx="1059486" cy="1059486"/>
          </a:xfrm>
          <a:prstGeom prst="rect">
            <a:avLst/>
          </a:prstGeom>
        </p:spPr>
      </p:pic>
      <p:pic>
        <p:nvPicPr>
          <p:cNvPr id="25" name="Grafik 24" descr="Kinder Silhouette">
            <a:extLst>
              <a:ext uri="{FF2B5EF4-FFF2-40B4-BE49-F238E27FC236}">
                <a16:creationId xmlns:a16="http://schemas.microsoft.com/office/drawing/2014/main" id="{92997408-2398-46AE-9C63-27303703EC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43226" y="3044513"/>
            <a:ext cx="1183544" cy="1183544"/>
          </a:xfrm>
          <a:prstGeom prst="rect">
            <a:avLst/>
          </a:prstGeom>
        </p:spPr>
      </p:pic>
      <p:pic>
        <p:nvPicPr>
          <p:cNvPr id="27" name="Grafik 26" descr="Geld Silhouette">
            <a:extLst>
              <a:ext uri="{FF2B5EF4-FFF2-40B4-BE49-F238E27FC236}">
                <a16:creationId xmlns:a16="http://schemas.microsoft.com/office/drawing/2014/main" id="{0E92F04F-B034-48F9-A262-3B0F7BF12A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93992" y="545643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1085" y="3805214"/>
            <a:ext cx="3685128" cy="5522671"/>
          </a:xfrm>
          <a:custGeom>
            <a:avLst/>
            <a:gdLst/>
            <a:ahLst/>
            <a:cxnLst/>
            <a:rect l="l" t="t" r="r" b="b"/>
            <a:pathLst>
              <a:path w="3685128" h="5522671">
                <a:moveTo>
                  <a:pt x="0" y="0"/>
                </a:moveTo>
                <a:lnTo>
                  <a:pt x="3685127" y="0"/>
                </a:lnTo>
                <a:lnTo>
                  <a:pt x="3685127" y="5522671"/>
                </a:lnTo>
                <a:lnTo>
                  <a:pt x="0" y="5522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3" name="Freeform 3"/>
          <p:cNvSpPr/>
          <p:nvPr/>
        </p:nvSpPr>
        <p:spPr>
          <a:xfrm>
            <a:off x="7296365" y="2848250"/>
            <a:ext cx="3695269" cy="5537869"/>
          </a:xfrm>
          <a:custGeom>
            <a:avLst/>
            <a:gdLst/>
            <a:ahLst/>
            <a:cxnLst/>
            <a:rect l="l" t="t" r="r" b="b"/>
            <a:pathLst>
              <a:path w="3695269" h="5537869">
                <a:moveTo>
                  <a:pt x="0" y="0"/>
                </a:moveTo>
                <a:lnTo>
                  <a:pt x="3695270" y="0"/>
                </a:lnTo>
                <a:lnTo>
                  <a:pt x="3695270" y="5537870"/>
                </a:lnTo>
                <a:lnTo>
                  <a:pt x="0" y="553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4" name="Freeform 4"/>
          <p:cNvSpPr/>
          <p:nvPr/>
        </p:nvSpPr>
        <p:spPr>
          <a:xfrm>
            <a:off x="12801385" y="3840006"/>
            <a:ext cx="3638696" cy="5453086"/>
          </a:xfrm>
          <a:custGeom>
            <a:avLst/>
            <a:gdLst/>
            <a:ahLst/>
            <a:cxnLst/>
            <a:rect l="l" t="t" r="r" b="b"/>
            <a:pathLst>
              <a:path w="3638696" h="5453086">
                <a:moveTo>
                  <a:pt x="0" y="0"/>
                </a:moveTo>
                <a:lnTo>
                  <a:pt x="3638695" y="0"/>
                </a:lnTo>
                <a:lnTo>
                  <a:pt x="3638695" y="5453086"/>
                </a:lnTo>
                <a:lnTo>
                  <a:pt x="0" y="5453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8" name="TextBox 8"/>
          <p:cNvSpPr txBox="1"/>
          <p:nvPr/>
        </p:nvSpPr>
        <p:spPr>
          <a:xfrm>
            <a:off x="2334380" y="6649950"/>
            <a:ext cx="2618537" cy="141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Utilizing digital payments with a preferred cryptocurrency</a:t>
            </a:r>
            <a:endParaRPr lang="en-GB" sz="2000" spc="8" dirty="0">
              <a:solidFill>
                <a:srgbClr val="3275C5"/>
              </a:solidFill>
              <a:latin typeface="Source Sans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63698" y="866775"/>
            <a:ext cx="10760605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56AAF0"/>
                </a:solidFill>
                <a:latin typeface="Dynamo"/>
              </a:rPr>
              <a:t>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34731" y="5703800"/>
            <a:ext cx="2618537" cy="213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fontAlgn="base">
              <a:lnSpc>
                <a:spcPts val="2800"/>
              </a:lnSpc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Implementing automatic payment to the guide based on the actual presence of customers during the tour</a:t>
            </a:r>
            <a:endParaRPr lang="en-GB" sz="2000" spc="8" dirty="0">
              <a:solidFill>
                <a:srgbClr val="3275C5"/>
              </a:solidFill>
              <a:latin typeface="Source Sans Pr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311464" y="6735675"/>
            <a:ext cx="2618537" cy="1772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 Validating customer presence through checkpoint scanning, accounting for GPS limitations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13" name="Freeform 1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16" name="Freeform 1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9" name="Freeform 1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22" name="Freeform 2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pic>
        <p:nvPicPr>
          <p:cNvPr id="29" name="Graphic 28" descr="Wallet outline">
            <a:extLst>
              <a:ext uri="{FF2B5EF4-FFF2-40B4-BE49-F238E27FC236}">
                <a16:creationId xmlns:a16="http://schemas.microsoft.com/office/drawing/2014/main" id="{4D32FDCC-9B8D-A60C-6D26-087D9D5AC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5822" y="4305300"/>
            <a:ext cx="1513778" cy="1513778"/>
          </a:xfrm>
          <a:prstGeom prst="rect">
            <a:avLst/>
          </a:prstGeom>
        </p:spPr>
      </p:pic>
      <p:pic>
        <p:nvPicPr>
          <p:cNvPr id="31" name="Graphic 30" descr="QR Code with solid fill">
            <a:extLst>
              <a:ext uri="{FF2B5EF4-FFF2-40B4-BE49-F238E27FC236}">
                <a16:creationId xmlns:a16="http://schemas.microsoft.com/office/drawing/2014/main" id="{E9C328D3-38B3-7FAF-5687-E596BCA80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64509" y="4336328"/>
            <a:ext cx="1527891" cy="1527891"/>
          </a:xfrm>
          <a:prstGeom prst="rect">
            <a:avLst/>
          </a:prstGeom>
        </p:spPr>
      </p:pic>
      <p:pic>
        <p:nvPicPr>
          <p:cNvPr id="37" name="Graphic 36" descr="Transfer1 outline">
            <a:extLst>
              <a:ext uri="{FF2B5EF4-FFF2-40B4-BE49-F238E27FC236}">
                <a16:creationId xmlns:a16="http://schemas.microsoft.com/office/drawing/2014/main" id="{6F3BE42B-D24E-E0C4-D2F5-99E60440A4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5800" y="3284186"/>
            <a:ext cx="1706914" cy="170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8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83122" y="866775"/>
            <a:ext cx="772175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56AAF0"/>
                </a:solidFill>
                <a:latin typeface="Dynamo"/>
              </a:rPr>
              <a:t>User story</a:t>
            </a:r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/>
            </a:stretch>
          </a:blipFill>
        </p:spPr>
      </p:sp>
      <p:pic>
        <p:nvPicPr>
          <p:cNvPr id="15" name="Story">
            <a:hlinkClick r:id="" action="ppaction://media"/>
            <a:extLst>
              <a:ext uri="{FF2B5EF4-FFF2-40B4-BE49-F238E27FC236}">
                <a16:creationId xmlns:a16="http://schemas.microsoft.com/office/drawing/2014/main" id="{19F1FC86-051B-4356-850D-E6AE97032E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6648" y="240029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7">
              <a:alphaModFix amt="69000"/>
            </a:blip>
            <a:stretch>
              <a:fillRect/>
            </a:stretch>
          </a:blipFill>
        </p:spPr>
        <p:txBody>
          <a:bodyPr/>
          <a:lstStyle/>
          <a:p>
            <a:endParaRPr lang="de-CH" dirty="0"/>
          </a:p>
        </p:txBody>
      </p:sp>
      <p:pic>
        <p:nvPicPr>
          <p:cNvPr id="2" name="Screen_Recording_2024-04-25_at_13.23.56">
            <a:hlinkClick r:id="" action="ppaction://media"/>
            <a:extLst>
              <a:ext uri="{FF2B5EF4-FFF2-40B4-BE49-F238E27FC236}">
                <a16:creationId xmlns:a16="http://schemas.microsoft.com/office/drawing/2014/main" id="{F9452E26-ECBA-4E63-81CF-A34321271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1923" t="741" r="13164" b="1482"/>
          <a:stretch/>
        </p:blipFill>
        <p:spPr>
          <a:xfrm>
            <a:off x="4191000" y="1289514"/>
            <a:ext cx="4202727" cy="8280000"/>
          </a:xfrm>
          <a:prstGeom prst="roundRect">
            <a:avLst/>
          </a:prstGeom>
        </p:spPr>
      </p:pic>
      <p:pic>
        <p:nvPicPr>
          <p:cNvPr id="3" name="Screen_Recording_2024-04-25_at_12.23.02">
            <a:hlinkClick r:id="" action="ppaction://media"/>
            <a:extLst>
              <a:ext uri="{FF2B5EF4-FFF2-40B4-BE49-F238E27FC236}">
                <a16:creationId xmlns:a16="http://schemas.microsoft.com/office/drawing/2014/main" id="{712C202D-9D3F-4117-8904-A6547A7E93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2357" t="740" r="13842" b="1481"/>
          <a:stretch/>
        </p:blipFill>
        <p:spPr>
          <a:xfrm>
            <a:off x="10363200" y="1289514"/>
            <a:ext cx="4140368" cy="8280000"/>
          </a:xfrm>
          <a:prstGeom prst="round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89652B7-ACA4-4F68-A246-EBF9BE8927CF}"/>
              </a:ext>
            </a:extLst>
          </p:cNvPr>
          <p:cNvSpPr txBox="1"/>
          <p:nvPr/>
        </p:nvSpPr>
        <p:spPr>
          <a:xfrm>
            <a:off x="4191001" y="571500"/>
            <a:ext cx="4202726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999" spc="11" dirty="0">
                <a:solidFill>
                  <a:srgbClr val="3275C5"/>
                </a:solidFill>
                <a:latin typeface="Source Sans Pro"/>
              </a:rPr>
              <a:t>Customer</a:t>
            </a:r>
            <a:r>
              <a:rPr lang="de-CH" dirty="0"/>
              <a:t> </a:t>
            </a:r>
            <a:r>
              <a:rPr lang="de-CH" sz="2999" spc="11" dirty="0">
                <a:solidFill>
                  <a:srgbClr val="3275C5"/>
                </a:solidFill>
                <a:latin typeface="Source Sans Pro"/>
              </a:rPr>
              <a:t>(B2C)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D08BF0-695E-45F9-A1FC-BFCD59326D98}"/>
              </a:ext>
            </a:extLst>
          </p:cNvPr>
          <p:cNvSpPr txBox="1"/>
          <p:nvPr/>
        </p:nvSpPr>
        <p:spPr>
          <a:xfrm>
            <a:off x="10363199" y="571500"/>
            <a:ext cx="4140368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999" spc="11" dirty="0">
                <a:solidFill>
                  <a:srgbClr val="3275C5"/>
                </a:solidFill>
                <a:latin typeface="Source Sans Pro"/>
              </a:rPr>
              <a:t>Guide (B2B)</a:t>
            </a:r>
          </a:p>
        </p:txBody>
      </p:sp>
    </p:spTree>
    <p:extLst>
      <p:ext uri="{BB962C8B-B14F-4D97-AF65-F5344CB8AC3E}">
        <p14:creationId xmlns:p14="http://schemas.microsoft.com/office/powerpoint/2010/main" val="40428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lussdiagramm: Alternativer Prozess 36">
            <a:extLst>
              <a:ext uri="{FF2B5EF4-FFF2-40B4-BE49-F238E27FC236}">
                <a16:creationId xmlns:a16="http://schemas.microsoft.com/office/drawing/2014/main" id="{5B6D7694-45FA-432A-BE9A-95C874F2F253}"/>
              </a:ext>
            </a:extLst>
          </p:cNvPr>
          <p:cNvSpPr/>
          <p:nvPr/>
        </p:nvSpPr>
        <p:spPr>
          <a:xfrm>
            <a:off x="3048000" y="6702251"/>
            <a:ext cx="12649200" cy="3470449"/>
          </a:xfrm>
          <a:prstGeom prst="flowChartAlternateProcess">
            <a:avLst/>
          </a:prstGeom>
          <a:solidFill>
            <a:srgbClr val="3996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E1885B-97CE-3707-CCD8-C7C3290ABCA3}"/>
              </a:ext>
            </a:extLst>
          </p:cNvPr>
          <p:cNvSpPr/>
          <p:nvPr/>
        </p:nvSpPr>
        <p:spPr>
          <a:xfrm>
            <a:off x="3599507" y="7518580"/>
            <a:ext cx="5078246" cy="22793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Excursion Contract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032B8B-134E-865A-381D-87DA0864DFD9}"/>
              </a:ext>
            </a:extLst>
          </p:cNvPr>
          <p:cNvSpPr/>
          <p:nvPr/>
        </p:nvSpPr>
        <p:spPr>
          <a:xfrm>
            <a:off x="9321223" y="7518580"/>
            <a:ext cx="5315606" cy="22793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/>
              <a:t>NFT Contracts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5E9F70B-1DDA-0832-2F8F-E5B15B6C6D92}"/>
              </a:ext>
            </a:extLst>
          </p:cNvPr>
          <p:cNvSpPr/>
          <p:nvPr/>
        </p:nvSpPr>
        <p:spPr>
          <a:xfrm>
            <a:off x="7628231" y="6648866"/>
            <a:ext cx="3025548" cy="877163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Dynamo"/>
              </a:rPr>
              <a:t>Blockchain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EF8097-EF7F-7A68-83E7-FA48DC76A5EA}"/>
              </a:ext>
            </a:extLst>
          </p:cNvPr>
          <p:cNvSpPr txBox="1"/>
          <p:nvPr/>
        </p:nvSpPr>
        <p:spPr>
          <a:xfrm>
            <a:off x="15007975" y="1870085"/>
            <a:ext cx="21353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1DFC10EA-B212-4425-BFBA-F36EFE102C00}"/>
              </a:ext>
            </a:extLst>
          </p:cNvPr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8BA2E14-FC0E-4668-8AF2-D06BEFDB9E5C}"/>
                </a:ext>
              </a:extLst>
            </p:cNvPr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F73235E7-2045-47F4-BF60-9DA62166F5C6}"/>
                </a:ext>
              </a:extLst>
            </p:cNvPr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22" name="Group 15">
            <a:extLst>
              <a:ext uri="{FF2B5EF4-FFF2-40B4-BE49-F238E27FC236}">
                <a16:creationId xmlns:a16="http://schemas.microsoft.com/office/drawing/2014/main" id="{E9E1BB09-BCB5-46EA-9680-64DFAC737121}"/>
              </a:ext>
            </a:extLst>
          </p:cNvPr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A54E11A-405C-4134-B9A9-6D9B1D204424}"/>
                </a:ext>
              </a:extLst>
            </p:cNvPr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066BFC1F-4096-4F4F-9702-27BADAE0C08A}"/>
                </a:ext>
              </a:extLst>
            </p:cNvPr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25" name="Group 18">
            <a:extLst>
              <a:ext uri="{FF2B5EF4-FFF2-40B4-BE49-F238E27FC236}">
                <a16:creationId xmlns:a16="http://schemas.microsoft.com/office/drawing/2014/main" id="{0952E4DB-A908-401B-8012-1CB6EFE91DB1}"/>
              </a:ext>
            </a:extLst>
          </p:cNvPr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61E7262-E788-4E70-815E-6B989B45C3F8}"/>
                </a:ext>
              </a:extLst>
            </p:cNvPr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9CEDEE58-CDE3-4C69-9444-51E56D4FF44A}"/>
                </a:ext>
              </a:extLst>
            </p:cNvPr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28" name="Group 21">
            <a:extLst>
              <a:ext uri="{FF2B5EF4-FFF2-40B4-BE49-F238E27FC236}">
                <a16:creationId xmlns:a16="http://schemas.microsoft.com/office/drawing/2014/main" id="{E7512822-F553-489C-8B23-20B114A63CA8}"/>
              </a:ext>
            </a:extLst>
          </p:cNvPr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4EAEA54-BCE2-4769-9560-864DF0FEA81C}"/>
                </a:ext>
              </a:extLst>
            </p:cNvPr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30" name="TextBox 23">
              <a:extLst>
                <a:ext uri="{FF2B5EF4-FFF2-40B4-BE49-F238E27FC236}">
                  <a16:creationId xmlns:a16="http://schemas.microsoft.com/office/drawing/2014/main" id="{59936D2B-500F-49FD-A0EC-D28F963FB8E4}"/>
                </a:ext>
              </a:extLst>
            </p:cNvPr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38" name="TextBox 9">
            <a:extLst>
              <a:ext uri="{FF2B5EF4-FFF2-40B4-BE49-F238E27FC236}">
                <a16:creationId xmlns:a16="http://schemas.microsoft.com/office/drawing/2014/main" id="{51B7A01B-AEEB-48AD-9566-B106257690E7}"/>
              </a:ext>
            </a:extLst>
          </p:cNvPr>
          <p:cNvSpPr txBox="1"/>
          <p:nvPr/>
        </p:nvSpPr>
        <p:spPr>
          <a:xfrm>
            <a:off x="3763698" y="866775"/>
            <a:ext cx="10760605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56AAF0"/>
                </a:solidFill>
                <a:latin typeface="Dynamo"/>
              </a:rPr>
              <a:t>System Architecture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82D1E69-44F8-493B-9046-EAEBCD33C402}"/>
              </a:ext>
            </a:extLst>
          </p:cNvPr>
          <p:cNvGrpSpPr/>
          <p:nvPr/>
        </p:nvGrpSpPr>
        <p:grpSpPr>
          <a:xfrm>
            <a:off x="735252" y="2150878"/>
            <a:ext cx="3917864" cy="1894821"/>
            <a:chOff x="735252" y="2150878"/>
            <a:chExt cx="3917864" cy="189482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E44947C-27EE-44B5-B1F2-E01CA13CA9BB}"/>
                </a:ext>
              </a:extLst>
            </p:cNvPr>
            <p:cNvGrpSpPr/>
            <p:nvPr/>
          </p:nvGrpSpPr>
          <p:grpSpPr>
            <a:xfrm>
              <a:off x="735252" y="2150878"/>
              <a:ext cx="3917864" cy="1894821"/>
              <a:chOff x="1028700" y="2601877"/>
              <a:chExt cx="3917864" cy="1894821"/>
            </a:xfrm>
          </p:grpSpPr>
          <p:sp>
            <p:nvSpPr>
              <p:cNvPr id="40" name="Freeform 2">
                <a:extLst>
                  <a:ext uri="{FF2B5EF4-FFF2-40B4-BE49-F238E27FC236}">
                    <a16:creationId xmlns:a16="http://schemas.microsoft.com/office/drawing/2014/main" id="{34E41D37-EF85-4008-B214-077964DEA75C}"/>
                  </a:ext>
                </a:extLst>
              </p:cNvPr>
              <p:cNvSpPr/>
              <p:nvPr/>
            </p:nvSpPr>
            <p:spPr>
              <a:xfrm flipH="1" flipV="1">
                <a:off x="1028700" y="2601877"/>
                <a:ext cx="3917864" cy="1894821"/>
              </a:xfrm>
              <a:custGeom>
                <a:avLst/>
                <a:gdLst/>
                <a:ahLst/>
                <a:cxnLst/>
                <a:rect l="l" t="t" r="r" b="b"/>
                <a:pathLst>
                  <a:path w="3917864" h="1894821">
                    <a:moveTo>
                      <a:pt x="3917864" y="1894821"/>
                    </a:moveTo>
                    <a:lnTo>
                      <a:pt x="0" y="1894821"/>
                    </a:lnTo>
                    <a:lnTo>
                      <a:pt x="0" y="0"/>
                    </a:lnTo>
                    <a:lnTo>
                      <a:pt x="3917864" y="0"/>
                    </a:lnTo>
                    <a:lnTo>
                      <a:pt x="3917864" y="1894821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de-CH" dirty="0"/>
              </a:p>
            </p:txBody>
          </p:sp>
          <p:sp>
            <p:nvSpPr>
              <p:cNvPr id="41" name="TextBox 12">
                <a:extLst>
                  <a:ext uri="{FF2B5EF4-FFF2-40B4-BE49-F238E27FC236}">
                    <a16:creationId xmlns:a16="http://schemas.microsoft.com/office/drawing/2014/main" id="{EDE76823-0A7A-4BD8-A3C5-66957AF4A0CD}"/>
                  </a:ext>
                </a:extLst>
              </p:cNvPr>
              <p:cNvSpPr txBox="1"/>
              <p:nvPr/>
            </p:nvSpPr>
            <p:spPr>
              <a:xfrm>
                <a:off x="2468454" y="3587387"/>
                <a:ext cx="2363810" cy="4942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032"/>
                  </a:lnSpc>
                </a:pPr>
                <a:r>
                  <a:rPr lang="en-US" sz="2880" spc="144" dirty="0">
                    <a:solidFill>
                      <a:srgbClr val="FCFEFF"/>
                    </a:solidFill>
                    <a:latin typeface="Dynamo"/>
                  </a:rPr>
                  <a:t>Guide</a:t>
                </a:r>
              </a:p>
            </p:txBody>
          </p:sp>
        </p:grpSp>
        <p:pic>
          <p:nvPicPr>
            <p:cNvPr id="15" name="Grafik 14" descr="Smartphone Silhouette">
              <a:extLst>
                <a:ext uri="{FF2B5EF4-FFF2-40B4-BE49-F238E27FC236}">
                  <a16:creationId xmlns:a16="http://schemas.microsoft.com/office/drawing/2014/main" id="{0A2B5521-3968-4860-959B-346DF439B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40739" y="2641088"/>
              <a:ext cx="914400" cy="91440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FE9A45DB-A237-4435-8956-247E6E04629B}"/>
              </a:ext>
            </a:extLst>
          </p:cNvPr>
          <p:cNvGrpSpPr/>
          <p:nvPr/>
        </p:nvGrpSpPr>
        <p:grpSpPr>
          <a:xfrm>
            <a:off x="13038299" y="2116219"/>
            <a:ext cx="3917864" cy="1894821"/>
            <a:chOff x="735252" y="2150878"/>
            <a:chExt cx="3917864" cy="1894821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A13BA4BE-BF1B-459A-8771-68B00FC528D9}"/>
                </a:ext>
              </a:extLst>
            </p:cNvPr>
            <p:cNvGrpSpPr/>
            <p:nvPr/>
          </p:nvGrpSpPr>
          <p:grpSpPr>
            <a:xfrm>
              <a:off x="735252" y="2150878"/>
              <a:ext cx="3917864" cy="1894821"/>
              <a:chOff x="1028700" y="2601877"/>
              <a:chExt cx="3917864" cy="1894821"/>
            </a:xfrm>
          </p:grpSpPr>
          <p:sp>
            <p:nvSpPr>
              <p:cNvPr id="62" name="Freeform 2">
                <a:extLst>
                  <a:ext uri="{FF2B5EF4-FFF2-40B4-BE49-F238E27FC236}">
                    <a16:creationId xmlns:a16="http://schemas.microsoft.com/office/drawing/2014/main" id="{C435B9BE-28E0-40F7-A36E-A6829F2E2267}"/>
                  </a:ext>
                </a:extLst>
              </p:cNvPr>
              <p:cNvSpPr/>
              <p:nvPr/>
            </p:nvSpPr>
            <p:spPr>
              <a:xfrm flipH="1" flipV="1">
                <a:off x="1028700" y="2601877"/>
                <a:ext cx="3917864" cy="1894821"/>
              </a:xfrm>
              <a:custGeom>
                <a:avLst/>
                <a:gdLst/>
                <a:ahLst/>
                <a:cxnLst/>
                <a:rect l="l" t="t" r="r" b="b"/>
                <a:pathLst>
                  <a:path w="3917864" h="1894821">
                    <a:moveTo>
                      <a:pt x="3917864" y="1894821"/>
                    </a:moveTo>
                    <a:lnTo>
                      <a:pt x="0" y="1894821"/>
                    </a:lnTo>
                    <a:lnTo>
                      <a:pt x="0" y="0"/>
                    </a:lnTo>
                    <a:lnTo>
                      <a:pt x="3917864" y="0"/>
                    </a:lnTo>
                    <a:lnTo>
                      <a:pt x="3917864" y="1894821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de-CH" dirty="0"/>
              </a:p>
            </p:txBody>
          </p:sp>
          <p:sp>
            <p:nvSpPr>
              <p:cNvPr id="63" name="TextBox 12">
                <a:extLst>
                  <a:ext uri="{FF2B5EF4-FFF2-40B4-BE49-F238E27FC236}">
                    <a16:creationId xmlns:a16="http://schemas.microsoft.com/office/drawing/2014/main" id="{52100F82-116B-4F71-B107-5F20D8209982}"/>
                  </a:ext>
                </a:extLst>
              </p:cNvPr>
              <p:cNvSpPr txBox="1"/>
              <p:nvPr/>
            </p:nvSpPr>
            <p:spPr>
              <a:xfrm>
                <a:off x="2468454" y="3587387"/>
                <a:ext cx="2363810" cy="4942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032"/>
                  </a:lnSpc>
                </a:pPr>
                <a:r>
                  <a:rPr lang="en-US" sz="2880" spc="144" dirty="0">
                    <a:solidFill>
                      <a:srgbClr val="FCFEFF"/>
                    </a:solidFill>
                    <a:latin typeface="Dynamo"/>
                  </a:rPr>
                  <a:t>Customer</a:t>
                </a:r>
              </a:p>
            </p:txBody>
          </p:sp>
        </p:grpSp>
        <p:pic>
          <p:nvPicPr>
            <p:cNvPr id="61" name="Grafik 60" descr="Smartphone Silhouette">
              <a:extLst>
                <a:ext uri="{FF2B5EF4-FFF2-40B4-BE49-F238E27FC236}">
                  <a16:creationId xmlns:a16="http://schemas.microsoft.com/office/drawing/2014/main" id="{5A906663-6510-4F2F-8BFB-B5125E49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40739" y="2641088"/>
              <a:ext cx="914400" cy="914400"/>
            </a:xfrm>
            <a:prstGeom prst="rect">
              <a:avLst/>
            </a:prstGeom>
          </p:spPr>
        </p:pic>
      </p:grp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49B4842-785D-457E-B9F3-392378A9B44F}"/>
              </a:ext>
            </a:extLst>
          </p:cNvPr>
          <p:cNvCxnSpPr>
            <a:cxnSpLocks/>
          </p:cNvCxnSpPr>
          <p:nvPr/>
        </p:nvCxnSpPr>
        <p:spPr>
          <a:xfrm>
            <a:off x="4876800" y="3520829"/>
            <a:ext cx="176735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89A7E766-0B53-4092-B2DF-D7BD07285AEF}"/>
              </a:ext>
            </a:extLst>
          </p:cNvPr>
          <p:cNvCxnSpPr>
            <a:cxnSpLocks/>
          </p:cNvCxnSpPr>
          <p:nvPr/>
        </p:nvCxnSpPr>
        <p:spPr>
          <a:xfrm flipH="1">
            <a:off x="10744200" y="3490271"/>
            <a:ext cx="2141699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Verbinder: gewinkelt 83">
            <a:extLst>
              <a:ext uri="{FF2B5EF4-FFF2-40B4-BE49-F238E27FC236}">
                <a16:creationId xmlns:a16="http://schemas.microsoft.com/office/drawing/2014/main" id="{11B4BD16-5D99-4DCC-887D-A3B3088C0407}"/>
              </a:ext>
            </a:extLst>
          </p:cNvPr>
          <p:cNvCxnSpPr>
            <a:cxnSpLocks/>
            <a:endCxn id="19" idx="0"/>
          </p:cNvCxnSpPr>
          <p:nvPr/>
        </p:nvCxnSpPr>
        <p:spPr>
          <a:xfrm rot="16200000" flipH="1">
            <a:off x="3048373" y="4428323"/>
            <a:ext cx="3394684" cy="2785830"/>
          </a:xfrm>
          <a:prstGeom prst="bentConnector3">
            <a:avLst>
              <a:gd name="adj1" fmla="val 47099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Verbinder: gewinkelt 96">
            <a:extLst>
              <a:ext uri="{FF2B5EF4-FFF2-40B4-BE49-F238E27FC236}">
                <a16:creationId xmlns:a16="http://schemas.microsoft.com/office/drawing/2014/main" id="{3F05078A-9095-4020-B48A-D34579333B31}"/>
              </a:ext>
            </a:extLst>
          </p:cNvPr>
          <p:cNvCxnSpPr>
            <a:cxnSpLocks/>
            <a:endCxn id="19" idx="0"/>
          </p:cNvCxnSpPr>
          <p:nvPr/>
        </p:nvCxnSpPr>
        <p:spPr>
          <a:xfrm rot="5400000">
            <a:off x="6078047" y="4071625"/>
            <a:ext cx="3507538" cy="3386372"/>
          </a:xfrm>
          <a:prstGeom prst="bentConnector3">
            <a:avLst>
              <a:gd name="adj1" fmla="val 48797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er: gewinkelt 100">
            <a:extLst>
              <a:ext uri="{FF2B5EF4-FFF2-40B4-BE49-F238E27FC236}">
                <a16:creationId xmlns:a16="http://schemas.microsoft.com/office/drawing/2014/main" id="{9DDDDBC0-A581-43D9-A6DD-2CC3163114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51813" y="4427012"/>
            <a:ext cx="3564756" cy="2618378"/>
          </a:xfrm>
          <a:prstGeom prst="bentConnector3">
            <a:avLst>
              <a:gd name="adj1" fmla="val 49359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4B1EC100-6E06-447C-AE12-7070E322BD48}"/>
              </a:ext>
            </a:extLst>
          </p:cNvPr>
          <p:cNvGrpSpPr/>
          <p:nvPr/>
        </p:nvGrpSpPr>
        <p:grpSpPr>
          <a:xfrm>
            <a:off x="6644158" y="2019733"/>
            <a:ext cx="3917864" cy="1894821"/>
            <a:chOff x="6644158" y="2019733"/>
            <a:chExt cx="3917864" cy="1894821"/>
          </a:xfrm>
        </p:grpSpPr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0E1114C9-0A9B-4981-B154-FCD828CD4154}"/>
                </a:ext>
              </a:extLst>
            </p:cNvPr>
            <p:cNvGrpSpPr/>
            <p:nvPr/>
          </p:nvGrpSpPr>
          <p:grpSpPr>
            <a:xfrm>
              <a:off x="6644158" y="2019733"/>
              <a:ext cx="3917864" cy="1894821"/>
              <a:chOff x="1028700" y="2601877"/>
              <a:chExt cx="3917864" cy="1894821"/>
            </a:xfrm>
          </p:grpSpPr>
          <p:sp>
            <p:nvSpPr>
              <p:cNvPr id="69" name="Freeform 2">
                <a:extLst>
                  <a:ext uri="{FF2B5EF4-FFF2-40B4-BE49-F238E27FC236}">
                    <a16:creationId xmlns:a16="http://schemas.microsoft.com/office/drawing/2014/main" id="{5121290C-24B1-4F34-87A8-AA29B0D6641B}"/>
                  </a:ext>
                </a:extLst>
              </p:cNvPr>
              <p:cNvSpPr/>
              <p:nvPr/>
            </p:nvSpPr>
            <p:spPr>
              <a:xfrm flipH="1" flipV="1">
                <a:off x="1028700" y="2601877"/>
                <a:ext cx="3917864" cy="1894821"/>
              </a:xfrm>
              <a:custGeom>
                <a:avLst/>
                <a:gdLst/>
                <a:ahLst/>
                <a:cxnLst/>
                <a:rect l="l" t="t" r="r" b="b"/>
                <a:pathLst>
                  <a:path w="3917864" h="1894821">
                    <a:moveTo>
                      <a:pt x="3917864" y="1894821"/>
                    </a:moveTo>
                    <a:lnTo>
                      <a:pt x="0" y="1894821"/>
                    </a:lnTo>
                    <a:lnTo>
                      <a:pt x="0" y="0"/>
                    </a:lnTo>
                    <a:lnTo>
                      <a:pt x="3917864" y="0"/>
                    </a:lnTo>
                    <a:lnTo>
                      <a:pt x="3917864" y="1894821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de-CH" dirty="0"/>
              </a:p>
            </p:txBody>
          </p:sp>
          <p:sp>
            <p:nvSpPr>
              <p:cNvPr id="70" name="TextBox 12">
                <a:extLst>
                  <a:ext uri="{FF2B5EF4-FFF2-40B4-BE49-F238E27FC236}">
                    <a16:creationId xmlns:a16="http://schemas.microsoft.com/office/drawing/2014/main" id="{4EE0464F-3276-499D-A22C-90BAEDCCDE91}"/>
                  </a:ext>
                </a:extLst>
              </p:cNvPr>
              <p:cNvSpPr txBox="1"/>
              <p:nvPr/>
            </p:nvSpPr>
            <p:spPr>
              <a:xfrm>
                <a:off x="2461667" y="3379668"/>
                <a:ext cx="2363810" cy="99520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032"/>
                  </a:lnSpc>
                </a:pPr>
                <a:r>
                  <a:rPr lang="en-US" sz="2880" spc="144" dirty="0" err="1">
                    <a:solidFill>
                      <a:srgbClr val="FCFEFF"/>
                    </a:solidFill>
                    <a:latin typeface="Dynamo"/>
                  </a:rPr>
                  <a:t>Alpitour</a:t>
                </a:r>
                <a:r>
                  <a:rPr lang="en-US" sz="2880" spc="144" dirty="0">
                    <a:solidFill>
                      <a:srgbClr val="FCFEFF"/>
                    </a:solidFill>
                    <a:latin typeface="Dynamo"/>
                  </a:rPr>
                  <a:t> </a:t>
                </a:r>
              </a:p>
              <a:p>
                <a:pPr algn="ctr">
                  <a:lnSpc>
                    <a:spcPts val="4032"/>
                  </a:lnSpc>
                </a:pPr>
                <a:r>
                  <a:rPr lang="en-US" sz="2880" spc="144" dirty="0">
                    <a:solidFill>
                      <a:srgbClr val="FCFEFF"/>
                    </a:solidFill>
                    <a:latin typeface="Dynamo"/>
                  </a:rPr>
                  <a:t>Backend</a:t>
                </a:r>
              </a:p>
            </p:txBody>
          </p:sp>
        </p:grpSp>
        <p:pic>
          <p:nvPicPr>
            <p:cNvPr id="111" name="Grafik 110" descr="Server Silhouette">
              <a:extLst>
                <a:ext uri="{FF2B5EF4-FFF2-40B4-BE49-F238E27FC236}">
                  <a16:creationId xmlns:a16="http://schemas.microsoft.com/office/drawing/2014/main" id="{E293EDCD-F7A4-4916-A2C3-A798D0761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02792" y="2546679"/>
              <a:ext cx="914400" cy="914400"/>
            </a:xfrm>
            <a:prstGeom prst="rect">
              <a:avLst/>
            </a:prstGeom>
          </p:spPr>
        </p:pic>
      </p:grpSp>
      <p:sp>
        <p:nvSpPr>
          <p:cNvPr id="120" name="TextBox 16">
            <a:extLst>
              <a:ext uri="{FF2B5EF4-FFF2-40B4-BE49-F238E27FC236}">
                <a16:creationId xmlns:a16="http://schemas.microsoft.com/office/drawing/2014/main" id="{F907290A-B305-4825-B4EB-EE583D2A29D5}"/>
              </a:ext>
            </a:extLst>
          </p:cNvPr>
          <p:cNvSpPr txBox="1"/>
          <p:nvPr/>
        </p:nvSpPr>
        <p:spPr>
          <a:xfrm>
            <a:off x="2125000" y="4123896"/>
            <a:ext cx="3437600" cy="695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View the assigned tours</a:t>
            </a:r>
          </a:p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Validate customers</a:t>
            </a:r>
          </a:p>
        </p:txBody>
      </p:sp>
      <p:sp>
        <p:nvSpPr>
          <p:cNvPr id="121" name="TextBox 16">
            <a:extLst>
              <a:ext uri="{FF2B5EF4-FFF2-40B4-BE49-F238E27FC236}">
                <a16:creationId xmlns:a16="http://schemas.microsoft.com/office/drawing/2014/main" id="{C8DA17DE-3885-4845-9C33-B44B93BD0B87}"/>
              </a:ext>
            </a:extLst>
          </p:cNvPr>
          <p:cNvSpPr txBox="1"/>
          <p:nvPr/>
        </p:nvSpPr>
        <p:spPr>
          <a:xfrm>
            <a:off x="8077124" y="3953821"/>
            <a:ext cx="4808775" cy="695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API - tours, profiles, bookings</a:t>
            </a:r>
          </a:p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Deploy and fund smart contracts</a:t>
            </a:r>
          </a:p>
        </p:txBody>
      </p:sp>
      <p:sp>
        <p:nvSpPr>
          <p:cNvPr id="122" name="TextBox 16">
            <a:extLst>
              <a:ext uri="{FF2B5EF4-FFF2-40B4-BE49-F238E27FC236}">
                <a16:creationId xmlns:a16="http://schemas.microsoft.com/office/drawing/2014/main" id="{80D49BFA-AA8B-403C-B611-EE4E2A528D19}"/>
              </a:ext>
            </a:extLst>
          </p:cNvPr>
          <p:cNvSpPr txBox="1"/>
          <p:nvPr/>
        </p:nvSpPr>
        <p:spPr>
          <a:xfrm>
            <a:off x="14428047" y="4089237"/>
            <a:ext cx="3917864" cy="1054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View their tour</a:t>
            </a:r>
          </a:p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Perform the check-in </a:t>
            </a:r>
          </a:p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Make transactions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9C0717C1-8EF0-4614-A396-ED23C2ABBDF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3043719" y="2772516"/>
            <a:ext cx="1625761" cy="4243599"/>
          </a:xfrm>
          <a:prstGeom prst="bentConnector4">
            <a:avLst>
              <a:gd name="adj1" fmla="val 99600"/>
              <a:gd name="adj2" fmla="val 73081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3" name="Rechteck 72">
            <a:extLst>
              <a:ext uri="{FF2B5EF4-FFF2-40B4-BE49-F238E27FC236}">
                <a16:creationId xmlns:a16="http://schemas.microsoft.com/office/drawing/2014/main" id="{09707844-72DA-4269-B10C-EFE24FEE68AE}"/>
              </a:ext>
            </a:extLst>
          </p:cNvPr>
          <p:cNvSpPr/>
          <p:nvPr/>
        </p:nvSpPr>
        <p:spPr>
          <a:xfrm>
            <a:off x="381000" y="2244724"/>
            <a:ext cx="17602200" cy="7927976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B5F33199-B5DF-4D75-9F87-6E4FE90B3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036" y="2563286"/>
            <a:ext cx="3281362" cy="69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92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9" grpId="0" animBg="1"/>
      <p:bldP spid="35" grpId="0" animBg="1"/>
      <p:bldP spid="120" grpId="0"/>
      <p:bldP spid="120" grpId="1"/>
      <p:bldP spid="121" grpId="0"/>
      <p:bldP spid="121" grpId="1"/>
      <p:bldP spid="122" grpId="0"/>
      <p:bldP spid="122" grpId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85967" y="866775"/>
            <a:ext cx="8925233" cy="1348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56AAF0"/>
                </a:solidFill>
                <a:latin typeface="Dynamo"/>
              </a:rPr>
              <a:t>NFT Overview</a:t>
            </a:r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/>
            </a:stretch>
          </a:blipFill>
        </p:spPr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4C736DE-8FF8-4E62-B212-2EA783379B60}"/>
              </a:ext>
            </a:extLst>
          </p:cNvPr>
          <p:cNvGrpSpPr/>
          <p:nvPr/>
        </p:nvGrpSpPr>
        <p:grpSpPr>
          <a:xfrm>
            <a:off x="4002498" y="2400300"/>
            <a:ext cx="9892169" cy="7455436"/>
            <a:chOff x="3695299" y="2214836"/>
            <a:chExt cx="9892169" cy="7455436"/>
          </a:xfrm>
        </p:grpSpPr>
        <p:pic>
          <p:nvPicPr>
            <p:cNvPr id="15" name="Content Placeholder 17" descr="A screenshot of a phone&#10;&#10;Description automatically generated">
              <a:extLst>
                <a:ext uri="{FF2B5EF4-FFF2-40B4-BE49-F238E27FC236}">
                  <a16:creationId xmlns:a16="http://schemas.microsoft.com/office/drawing/2014/main" id="{E4DE1588-54FC-42AC-97F9-E08D547A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299" y="2496213"/>
              <a:ext cx="3945731" cy="7174059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56BDE69E-900F-42A0-A6A4-476D89E2D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4806" y="2214836"/>
              <a:ext cx="3382662" cy="6932468"/>
            </a:xfrm>
            <a:prstGeom prst="flowChartAlternateProcess">
              <a:avLst/>
            </a:prstGeom>
          </p:spPr>
        </p:pic>
        <p:pic>
          <p:nvPicPr>
            <p:cNvPr id="28" name="Grafik 27" descr="Übertragen Silhouette">
              <a:extLst>
                <a:ext uri="{FF2B5EF4-FFF2-40B4-BE49-F238E27FC236}">
                  <a16:creationId xmlns:a16="http://schemas.microsoft.com/office/drawing/2014/main" id="{5E3F5624-93E0-46E8-B16D-E4F05E721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67218" y="4000500"/>
              <a:ext cx="2286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75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1085" y="3805214"/>
            <a:ext cx="3685128" cy="5522671"/>
          </a:xfrm>
          <a:custGeom>
            <a:avLst/>
            <a:gdLst/>
            <a:ahLst/>
            <a:cxnLst/>
            <a:rect l="l" t="t" r="r" b="b"/>
            <a:pathLst>
              <a:path w="3685128" h="5522671">
                <a:moveTo>
                  <a:pt x="0" y="0"/>
                </a:moveTo>
                <a:lnTo>
                  <a:pt x="3685127" y="0"/>
                </a:lnTo>
                <a:lnTo>
                  <a:pt x="3685127" y="5522671"/>
                </a:lnTo>
                <a:lnTo>
                  <a:pt x="0" y="5522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3" name="Freeform 3"/>
          <p:cNvSpPr/>
          <p:nvPr/>
        </p:nvSpPr>
        <p:spPr>
          <a:xfrm>
            <a:off x="7296365" y="2848250"/>
            <a:ext cx="3695269" cy="5537869"/>
          </a:xfrm>
          <a:custGeom>
            <a:avLst/>
            <a:gdLst/>
            <a:ahLst/>
            <a:cxnLst/>
            <a:rect l="l" t="t" r="r" b="b"/>
            <a:pathLst>
              <a:path w="3695269" h="5537869">
                <a:moveTo>
                  <a:pt x="0" y="0"/>
                </a:moveTo>
                <a:lnTo>
                  <a:pt x="3695270" y="0"/>
                </a:lnTo>
                <a:lnTo>
                  <a:pt x="3695270" y="5537870"/>
                </a:lnTo>
                <a:lnTo>
                  <a:pt x="0" y="553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4" name="Freeform 4"/>
          <p:cNvSpPr/>
          <p:nvPr/>
        </p:nvSpPr>
        <p:spPr>
          <a:xfrm>
            <a:off x="12801385" y="3840006"/>
            <a:ext cx="3638696" cy="5453086"/>
          </a:xfrm>
          <a:custGeom>
            <a:avLst/>
            <a:gdLst/>
            <a:ahLst/>
            <a:cxnLst/>
            <a:rect l="l" t="t" r="r" b="b"/>
            <a:pathLst>
              <a:path w="3638696" h="5453086">
                <a:moveTo>
                  <a:pt x="0" y="0"/>
                </a:moveTo>
                <a:lnTo>
                  <a:pt x="3638695" y="0"/>
                </a:lnTo>
                <a:lnTo>
                  <a:pt x="3638695" y="5453086"/>
                </a:lnTo>
                <a:lnTo>
                  <a:pt x="0" y="5453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8" name="TextBox 8"/>
          <p:cNvSpPr txBox="1"/>
          <p:nvPr/>
        </p:nvSpPr>
        <p:spPr>
          <a:xfrm>
            <a:off x="2334380" y="6649950"/>
            <a:ext cx="2618537" cy="213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Implementation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Search for bookings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Personalized Recommendations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Reviews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Favorites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63698" y="866775"/>
            <a:ext cx="10760605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56AAF0"/>
                </a:solidFill>
                <a:latin typeface="Dynamo"/>
              </a:rPr>
              <a:t>Future Ideas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34731" y="5703800"/>
            <a:ext cx="2618537" cy="105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spc="8" dirty="0">
                <a:solidFill>
                  <a:srgbClr val="3275C5"/>
                </a:solidFill>
                <a:latin typeface="Source Sans Pro"/>
              </a:rPr>
              <a:t>Direct transfer between the customer and guides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11464" y="6386918"/>
            <a:ext cx="2618537" cy="105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GB" sz="2000" spc="8" dirty="0">
                <a:solidFill>
                  <a:srgbClr val="3275C5"/>
                </a:solidFill>
                <a:latin typeface="Source Sans Pro"/>
              </a:rPr>
              <a:t>Improve edge case: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GB" sz="2000" spc="8" dirty="0">
                <a:solidFill>
                  <a:srgbClr val="3275C5"/>
                </a:solidFill>
                <a:latin typeface="Source Sans Pro"/>
              </a:rPr>
              <a:t>The</a:t>
            </a:r>
            <a:r>
              <a:rPr lang="en-GB" sz="2000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GB" sz="2000" spc="8" dirty="0">
                <a:solidFill>
                  <a:srgbClr val="3275C5"/>
                </a:solidFill>
                <a:latin typeface="Source Sans Pro"/>
              </a:rPr>
              <a:t>customer</a:t>
            </a:r>
            <a:r>
              <a:rPr lang="en-GB" sz="2000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GB" sz="2000" spc="8" dirty="0">
                <a:solidFill>
                  <a:srgbClr val="3275C5"/>
                </a:solidFill>
                <a:latin typeface="Source Sans Pro"/>
              </a:rPr>
              <a:t>does</a:t>
            </a:r>
            <a:r>
              <a:rPr lang="en-GB" sz="2000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GB" sz="2000" spc="8" dirty="0">
                <a:solidFill>
                  <a:srgbClr val="3275C5"/>
                </a:solidFill>
                <a:latin typeface="Source Sans Pro"/>
              </a:rPr>
              <a:t>not</a:t>
            </a:r>
            <a:r>
              <a:rPr lang="en-GB" sz="2000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GB" sz="2000" spc="8" dirty="0">
                <a:solidFill>
                  <a:srgbClr val="3275C5"/>
                </a:solidFill>
                <a:latin typeface="Source Sans Pro"/>
              </a:rPr>
              <a:t>check</a:t>
            </a:r>
            <a:r>
              <a:rPr lang="en-GB" sz="2000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GB" sz="2000" spc="8" dirty="0">
                <a:solidFill>
                  <a:srgbClr val="3275C5"/>
                </a:solidFill>
                <a:latin typeface="Source Sans Pro"/>
              </a:rPr>
              <a:t>out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13" name="Freeform 13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16" name="Freeform 16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9" name="Freeform 19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22" name="Freeform 22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pic>
        <p:nvPicPr>
          <p:cNvPr id="31" name="Graphic 30" descr="QR Code with solid fill">
            <a:extLst>
              <a:ext uri="{FF2B5EF4-FFF2-40B4-BE49-F238E27FC236}">
                <a16:creationId xmlns:a16="http://schemas.microsoft.com/office/drawing/2014/main" id="{E9C328D3-38B3-7FAF-5687-E596BCA80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64509" y="4336328"/>
            <a:ext cx="1527891" cy="1527891"/>
          </a:xfrm>
          <a:prstGeom prst="rect">
            <a:avLst/>
          </a:prstGeom>
        </p:spPr>
      </p:pic>
      <p:pic>
        <p:nvPicPr>
          <p:cNvPr id="37" name="Graphic 36" descr="Transfer1 outline">
            <a:extLst>
              <a:ext uri="{FF2B5EF4-FFF2-40B4-BE49-F238E27FC236}">
                <a16:creationId xmlns:a16="http://schemas.microsoft.com/office/drawing/2014/main" id="{6F3BE42B-D24E-E0C4-D2F5-99E60440A4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5800" y="3284186"/>
            <a:ext cx="1706914" cy="1706914"/>
          </a:xfrm>
          <a:prstGeom prst="rect">
            <a:avLst/>
          </a:prstGeom>
        </p:spPr>
      </p:pic>
      <p:pic>
        <p:nvPicPr>
          <p:cNvPr id="25" name="Graphic 24" descr="Smart Phone outline">
            <a:extLst>
              <a:ext uri="{FF2B5EF4-FFF2-40B4-BE49-F238E27FC236}">
                <a16:creationId xmlns:a16="http://schemas.microsoft.com/office/drawing/2014/main" id="{64FBEA99-D0E0-5B20-0CE8-5174425035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9099" y="4214604"/>
            <a:ext cx="1771338" cy="17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3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1351324" y="2398023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5490954"/>
                </a:moveTo>
                <a:lnTo>
                  <a:pt x="10522735" y="5490954"/>
                </a:lnTo>
                <a:lnTo>
                  <a:pt x="10522735" y="0"/>
                </a:lnTo>
                <a:lnTo>
                  <a:pt x="0" y="0"/>
                </a:lnTo>
                <a:lnTo>
                  <a:pt x="0" y="54909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596420" y="5524500"/>
            <a:ext cx="7009358" cy="1398154"/>
            <a:chOff x="0" y="0"/>
            <a:chExt cx="9345810" cy="186420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345810" cy="1546271"/>
              <a:chOff x="0" y="0"/>
              <a:chExt cx="1250766" cy="206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844" y="0"/>
                <a:ext cx="1213078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13078" h="206940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451974" y="1170495"/>
              <a:ext cx="4192850" cy="693710"/>
              <a:chOff x="0" y="0"/>
              <a:chExt cx="1250766" cy="206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2107" y="0"/>
                <a:ext cx="1206553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06553" h="206940">
                    <a:moveTo>
                      <a:pt x="221454" y="0"/>
                    </a:moveTo>
                    <a:lnTo>
                      <a:pt x="1188298" y="0"/>
                    </a:lnTo>
                    <a:cubicBezTo>
                      <a:pt x="1195119" y="0"/>
                      <a:pt x="1201274" y="4093"/>
                      <a:pt x="1203913" y="10382"/>
                    </a:cubicBezTo>
                    <a:cubicBezTo>
                      <a:pt x="1206552" y="16672"/>
                      <a:pt x="1205160" y="23932"/>
                      <a:pt x="1200381" y="28799"/>
                    </a:cubicBezTo>
                    <a:lnTo>
                      <a:pt x="1053737" y="178141"/>
                    </a:lnTo>
                    <a:cubicBezTo>
                      <a:pt x="1035649" y="196563"/>
                      <a:pt x="1010915" y="206940"/>
                      <a:pt x="985098" y="206940"/>
                    </a:cubicBezTo>
                    <a:lnTo>
                      <a:pt x="18254" y="206940"/>
                    </a:lnTo>
                    <a:cubicBezTo>
                      <a:pt x="11433" y="206940"/>
                      <a:pt x="5278" y="202848"/>
                      <a:pt x="2639" y="196558"/>
                    </a:cubicBezTo>
                    <a:cubicBezTo>
                      <a:pt x="0" y="190268"/>
                      <a:pt x="1392" y="183008"/>
                      <a:pt x="6171" y="178141"/>
                    </a:cubicBezTo>
                    <a:lnTo>
                      <a:pt x="152815" y="28799"/>
                    </a:lnTo>
                    <a:cubicBezTo>
                      <a:pt x="170903" y="10377"/>
                      <a:pt x="195637" y="0"/>
                      <a:pt x="221454" y="0"/>
                    </a:cubicBezTo>
                    <a:close/>
                  </a:path>
                </a:pathLst>
              </a:custGeom>
              <a:solidFill>
                <a:srgbClr val="64CA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8596420" y="3602644"/>
            <a:ext cx="7004506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</a:pPr>
            <a:r>
              <a:rPr lang="en-US" sz="11999">
                <a:solidFill>
                  <a:srgbClr val="3275C5"/>
                </a:solidFill>
                <a:latin typeface="Dynamo Medium"/>
              </a:rPr>
              <a:t>THANK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72220" y="3602644"/>
            <a:ext cx="3440472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</a:pPr>
            <a:r>
              <a:rPr lang="en-US" sz="11999" spc="47">
                <a:solidFill>
                  <a:srgbClr val="56AAF0"/>
                </a:solidFill>
                <a:latin typeface="Dynamo Medium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Benutzerdefiniert</PresentationFormat>
  <Paragraphs>61</Paragraphs>
  <Slides>9</Slides>
  <Notes>6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Calibri</vt:lpstr>
      <vt:lpstr>Dynamo</vt:lpstr>
      <vt:lpstr>Dynamo Medium</vt:lpstr>
      <vt:lpstr>Arial</vt:lpstr>
      <vt:lpstr>Source Sans Pro Bold</vt:lpstr>
      <vt:lpstr>gg sans</vt:lpstr>
      <vt:lpstr>Source Sans Pro</vt:lpstr>
      <vt:lpstr>inherit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</dc:title>
  <cp:lastModifiedBy>Frey-Kaltenbacher, Nadine (HIDI)</cp:lastModifiedBy>
  <cp:revision>14</cp:revision>
  <dcterms:created xsi:type="dcterms:W3CDTF">2006-08-16T00:00:00Z</dcterms:created>
  <dcterms:modified xsi:type="dcterms:W3CDTF">2024-04-25T16:31:54Z</dcterms:modified>
  <dc:identifier>DAGDbb_-Nmk</dc:identifier>
</cp:coreProperties>
</file>